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8" r:id="rId1"/>
    <p:sldMasterId id="2147483820" r:id="rId2"/>
    <p:sldMasterId id="2147483844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9" r:id="rId5"/>
    <p:sldId id="284" r:id="rId6"/>
    <p:sldId id="257" r:id="rId7"/>
    <p:sldId id="305" r:id="rId8"/>
    <p:sldId id="260" r:id="rId9"/>
    <p:sldId id="292" r:id="rId10"/>
    <p:sldId id="307" r:id="rId11"/>
    <p:sldId id="303" r:id="rId12"/>
    <p:sldId id="302" r:id="rId13"/>
    <p:sldId id="297" r:id="rId14"/>
    <p:sldId id="298" r:id="rId15"/>
    <p:sldId id="261" r:id="rId16"/>
    <p:sldId id="286" r:id="rId17"/>
    <p:sldId id="28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balavadze" initials="nb" lastIdx="3" clrIdx="0"/>
  <p:cmAuthor id="1" name="nbalavadze" initials="balavadz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6699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7344" autoAdjust="0"/>
  </p:normalViewPr>
  <p:slideViewPr>
    <p:cSldViewPr>
      <p:cViewPr varScale="1">
        <p:scale>
          <a:sx n="78" d="100"/>
          <a:sy n="78" d="100"/>
        </p:scale>
        <p:origin x="25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916A-BB4E-4CDA-907C-8EB4EC1184E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657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F220F-7514-4AAF-9597-D57E7FAF4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36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7CADC-9071-447B-9035-12720978A88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81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B8DDA-028D-4BDD-8428-5559F498D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1848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4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15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8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9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9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8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9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6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36346" y="1524000"/>
            <a:ext cx="6640855" cy="4648200"/>
            <a:chOff x="564643" y="744469"/>
            <a:chExt cx="8005589" cy="5349671"/>
          </a:xfrm>
          <a:solidFill>
            <a:srgbClr val="003366"/>
          </a:solidFill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35105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18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2019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48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77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1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1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0451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9482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7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AC23-3F1E-4124-B0BD-74F3F1F57EF2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2D77-07A8-44F1-B335-464F39CD1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6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2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5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D20F-0E40-4DE8-9222-DD6739126D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3038-AF75-467A-BA5B-4102E8C5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3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A73EDE1C-EB9E-4BE7-8FF6-C83E4750F32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17F2A55E-A61B-4111-97FC-599C8658D9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rgbClr val="003366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pic>
        <p:nvPicPr>
          <p:cNvPr id="10" name="Picture 9" descr="LOGO-patara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505700" y="158486"/>
            <a:ext cx="144780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20416" r="16742" b="19072"/>
          <a:stretch/>
        </p:blipFill>
        <p:spPr>
          <a:xfrm>
            <a:off x="762000" y="327555"/>
            <a:ext cx="1701482" cy="11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52600"/>
            <a:ext cx="6096000" cy="1883228"/>
          </a:xfrm>
        </p:spPr>
        <p:txBody>
          <a:bodyPr>
            <a:noAutofit/>
          </a:bodyPr>
          <a:lstStyle/>
          <a:p>
            <a:r>
              <a:rPr lang="ka-GE" sz="3000" b="1" dirty="0" smtClean="0">
                <a:latin typeface="Sylfaen" pitchFamily="18" charset="0"/>
              </a:rPr>
              <a:t>ევროპის საბჭოს მინისტრთა კომიტეტში საქართველოს თავმჯდომარეობა </a:t>
            </a:r>
            <a:br>
              <a:rPr lang="ka-GE" sz="3000" b="1" dirty="0" smtClean="0">
                <a:latin typeface="Sylfaen" pitchFamily="18" charset="0"/>
              </a:rPr>
            </a:br>
            <a:r>
              <a:rPr lang="ka-GE" sz="3000" b="1" dirty="0" smtClean="0">
                <a:latin typeface="Sylfaen" pitchFamily="18" charset="0"/>
              </a:rPr>
              <a:t>2019-2020</a:t>
            </a:r>
            <a:r>
              <a:rPr lang="en-US" sz="3000" b="1" dirty="0" smtClean="0">
                <a:latin typeface="Sylfaen" pitchFamily="18" charset="0"/>
              </a:rPr>
              <a:t> </a:t>
            </a:r>
            <a:r>
              <a:rPr lang="ka-GE" sz="3000" b="1" dirty="0" err="1" smtClean="0">
                <a:latin typeface="Sylfaen" pitchFamily="18" charset="0"/>
              </a:rPr>
              <a:t>წწ</a:t>
            </a:r>
            <a:endParaRPr lang="en-US" sz="3000" b="1" dirty="0">
              <a:latin typeface="Sylfaen" pitchFamily="18" charset="0"/>
            </a:endParaRPr>
          </a:p>
        </p:txBody>
      </p:sp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711702"/>
            <a:ext cx="2971800" cy="2308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1"/>
            <a:ext cx="4953000" cy="990600"/>
          </a:xfrm>
        </p:spPr>
        <p:txBody>
          <a:bodyPr>
            <a:noAutofit/>
          </a:bodyPr>
          <a:lstStyle/>
          <a:p>
            <a:r>
              <a:rPr lang="ka-GE" sz="2800" b="1" dirty="0" smtClean="0"/>
              <a:t>2019 წელი (თავმჯდომარეობის დროს)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950649"/>
              </p:ext>
            </p:extLst>
          </p:nvPr>
        </p:nvGraphicFramePr>
        <p:xfrm>
          <a:off x="685800" y="1643948"/>
          <a:ext cx="7924800" cy="5061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600200"/>
                <a:gridCol w="2514600"/>
              </a:tblGrid>
              <a:tr h="43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ღონისძიებები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ადგილმდებარეობა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თარიღი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პასუხისმგებელი</a:t>
                      </a:r>
                      <a:r>
                        <a:rPr lang="ka-GE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უწყება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8131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გენერალური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მდივნის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ვიზიტი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საქართველოში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თავმჯდომარეობის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პრიორიტეტების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გაცნობის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მიზნით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თბილისი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ოქტომბერი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საგარეო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საქმეთა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578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თავმჯდომარეობის</a:t>
                      </a:r>
                      <a:r>
                        <a:rPr lang="ka-GE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გადაცემა</a:t>
                      </a:r>
                      <a:r>
                        <a:rPr lang="ka-GE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საფრანგეთიდან</a:t>
                      </a:r>
                      <a:r>
                        <a:rPr lang="ka-GE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b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საქართველოსთვის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სტრასბურგი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ნოემბერი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საგარეო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საქმეთა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497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საპარლამენტო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ასამბლეის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ბიუროს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სხდომა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თბილისი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28 ნოემბერი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პარლამენტი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497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საპარლამენტო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ასამბლეის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მუდმივმოქმედი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კომიტეტის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სხდომა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თბილისი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29 ნოემბერი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პარლამენტი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497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საპარლამენტო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ასამბლეის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დიასპორის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ქვეკომიტეტის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სხდომა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თბილისი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ნოემბერი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პარლამენტი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497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ანსამბლ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„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სუხიშვილების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კონცერტი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მიღება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სტრასბურგი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დეკემბერი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საგარეო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საქმეთა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1007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სტრასბურგის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მთავარ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მოედანზე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საშობაო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ბაზრობაზე</a:t>
                      </a:r>
                      <a:r>
                        <a:rPr lang="ka-GE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კოტეჯის</a:t>
                      </a:r>
                      <a:r>
                        <a:rPr lang="ka-GE" sz="13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დადგმა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სტრასბურგი 24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ნოემბრიდან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დეკემბრამდე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საგარეო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საქმეთა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ტურიზმის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ეროვნული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ადმინისტრაცია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4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6000750" cy="685801"/>
          </a:xfrm>
        </p:spPr>
        <p:txBody>
          <a:bodyPr>
            <a:normAutofit/>
          </a:bodyPr>
          <a:lstStyle/>
          <a:p>
            <a:r>
              <a:rPr lang="ka-GE" sz="3000" b="1" dirty="0" smtClean="0"/>
              <a:t>2020 წლის ღონისძიებები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244520"/>
              </p:ext>
            </p:extLst>
          </p:nvPr>
        </p:nvGraphicFramePr>
        <p:xfrm>
          <a:off x="685800" y="1478773"/>
          <a:ext cx="8458200" cy="543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600200"/>
                <a:gridCol w="2819400"/>
              </a:tblGrid>
              <a:tr h="506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ღონისძიებები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ადგილმდებარეობა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თარიღი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პასუხისმგებელი</a:t>
                      </a:r>
                      <a:r>
                        <a:rPr lang="ka-GE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უწყება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11195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საპარლამენტო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ასამბლეის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ზამთრის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სესია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i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(საგარეო საქმეთა</a:t>
                      </a:r>
                      <a:r>
                        <a:rPr lang="ka-GE" sz="1300" i="1" baseline="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i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მინისტრთან ერთად შესაძლებელია საქართველოს</a:t>
                      </a:r>
                      <a:r>
                        <a:rPr lang="ka-GE" sz="1300" i="1" baseline="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პრეზიდენტის/პრემიერ მინისტრის მონაწილეობა)</a:t>
                      </a:r>
                      <a:endParaRPr lang="en-US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სტრასბურგი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27-31 იანვარი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პარლამენტი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საგარეო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საქმეთა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9068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ადგილობრივი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რეგიონული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ხელისუფლებათა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კონგრესის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მონიტორინგის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კომიტეტის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შეხვედრა</a:t>
                      </a:r>
                      <a:r>
                        <a:rPr lang="en-US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 </a:t>
                      </a:r>
                      <a:r>
                        <a:rPr lang="en-US" sz="1300" i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(</a:t>
                      </a:r>
                      <a:r>
                        <a:rPr lang="ka-GE" sz="13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თან</a:t>
                      </a:r>
                      <a:r>
                        <a:rPr lang="ka-GE" sz="13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 ახლავს </a:t>
                      </a:r>
                      <a:r>
                        <a:rPr lang="ka-GE" sz="13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თემატური</a:t>
                      </a:r>
                      <a:r>
                        <a:rPr lang="ka-GE" sz="13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 კონფერენცია)</a:t>
                      </a: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სტრასბურგი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თებერვალი 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რეგიონული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განვითარებისა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ინფრასტრუქტურის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1021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ადგილობრივი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რეგიონული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ხელისუფლებათა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კონგრესის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38-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სესია </a:t>
                      </a:r>
                      <a:r>
                        <a:rPr lang="ka-GE" sz="13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(შესაძლებელია საქართველოს რეგიონული განვითარებისა და ინფრასტრუქტურის მინისტრის მონაწილეობა) </a:t>
                      </a:r>
                      <a:endParaRPr lang="en-US" sz="13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მარტი 2020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რეგიონული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განვითარებისა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ინფრასტრუქტურის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11195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საპარლამენტო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ასამბლეის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გაზაფხულის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სესია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(საგარეო საქმეთა</a:t>
                      </a:r>
                      <a:r>
                        <a:rPr lang="ka-GE" sz="13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მინისტრთან ერთად შესაძლებელია საქართველოს</a:t>
                      </a:r>
                      <a:r>
                        <a:rPr lang="ka-GE" sz="13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პრეზიდენტის/პრემიერ მინისტრის მონაწილეობა)</a:t>
                      </a:r>
                      <a:endParaRPr lang="en-US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სტრასბურგი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20-24 აპრილი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პარლამენტი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საგარეო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საქმეთა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617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მინისტრთა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კომიტეტის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130-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სესია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თავმჯდომარეობის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გადაცემა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თბილისი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მაისი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საგარეო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საქმეთა</a:t>
                      </a: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dirty="0" smtClean="0"/>
              <a:t>თავმჯდომარეობის პერიოდში შესაძლებელია დაიგეგმოს სხვა ღონისძიებები პრიორიტეტებიდან გამომდინარე;</a:t>
            </a:r>
          </a:p>
          <a:p>
            <a:pPr algn="just"/>
            <a:r>
              <a:rPr lang="ka-GE" dirty="0" smtClean="0">
                <a:solidFill>
                  <a:schemeClr val="accent1">
                    <a:lumMod val="75000"/>
                  </a:schemeClr>
                </a:solidFill>
              </a:rPr>
              <a:t>ევროპის საბჭომ შემოგვთავაზა სხვადასხვა ღონისძიების ჩატარება. </a:t>
            </a:r>
            <a:endParaRPr lang="ka-GE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1"/>
            <a:ext cx="7886700" cy="914400"/>
          </a:xfrm>
        </p:spPr>
        <p:txBody>
          <a:bodyPr/>
          <a:lstStyle/>
          <a:p>
            <a:r>
              <a:rPr lang="ka-GE" b="1" dirty="0" smtClean="0"/>
              <a:t>მინისტერიალი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886700" cy="2819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2020 </a:t>
            </a:r>
            <a:r>
              <a:rPr lang="ka-GE" dirty="0" smtClean="0">
                <a:latin typeface="Sylfaen" pitchFamily="18" charset="0"/>
              </a:rPr>
              <a:t>წლის მაისი - 130-ე მინისტერიალი თბილისში (საქართველო);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მონაწილეობას იღებენ 47 წევრი ქვეყნის საგარეო საქმეთა მინისტრები, დელეგაციები და ევროპის საბჭოს ხელმძღვანელობა;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მოსამზადებელია სასაჩუქრე ნაკრები და გასათვალისწინებელია საპროტოკოლო საკითხები.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6934200" cy="1020762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latin typeface="Sylfaen" pitchFamily="18" charset="0"/>
              </a:rPr>
              <a:t>2019 წელი - საიუბილეო წელი</a:t>
            </a:r>
            <a:endParaRPr lang="en-US" sz="3400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772400" cy="36240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a-GE" sz="2800" dirty="0" smtClean="0">
                <a:latin typeface="Sylfaen" pitchFamily="18" charset="0"/>
              </a:rPr>
              <a:t>ევროპის საბჭოს დაარსებიდან </a:t>
            </a:r>
            <a:r>
              <a:rPr lang="ka-GE" sz="2800" b="1" dirty="0" smtClean="0">
                <a:latin typeface="Sylfaen" pitchFamily="18" charset="0"/>
              </a:rPr>
              <a:t>70 წლის იუბილე;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2800" dirty="0" smtClean="0">
                <a:latin typeface="Sylfaen" pitchFamily="18" charset="0"/>
              </a:rPr>
              <a:t>ევროპის საბჭოში საქართველოს გაწევრიანებიდან </a:t>
            </a:r>
            <a:r>
              <a:rPr lang="ka-GE" sz="2800" b="1" dirty="0" smtClean="0">
                <a:latin typeface="Sylfaen" pitchFamily="18" charset="0"/>
              </a:rPr>
              <a:t>20 წლის იუბილე</a:t>
            </a:r>
            <a:r>
              <a:rPr lang="ka-GE" sz="2800" dirty="0" smtClean="0">
                <a:latin typeface="Sylfaen" pitchFamily="18" charset="0"/>
              </a:rPr>
              <a:t>.</a:t>
            </a:r>
            <a:endParaRPr lang="en-US" sz="28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4600" y="1131072"/>
            <a:ext cx="5334000" cy="914400"/>
          </a:xfrm>
        </p:spPr>
        <p:txBody>
          <a:bodyPr>
            <a:noAutofit/>
          </a:bodyPr>
          <a:lstStyle/>
          <a:p>
            <a:r>
              <a:rPr lang="ka-GE" sz="3000" b="1" dirty="0" smtClean="0"/>
              <a:t>ღონისძიებები საიუბილეო </a:t>
            </a:r>
            <a:br>
              <a:rPr lang="ka-GE" sz="3000" b="1" dirty="0" smtClean="0"/>
            </a:br>
            <a:r>
              <a:rPr lang="ka-GE" sz="3000" b="1" dirty="0" smtClean="0"/>
              <a:t>თარიღებთან დაკავშირებით</a:t>
            </a:r>
            <a:endParaRPr lang="en-US" sz="3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2045472"/>
            <a:ext cx="7990205" cy="2698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600" dirty="0">
                <a:ea typeface="Calibri"/>
                <a:cs typeface="Sylfaen"/>
              </a:rPr>
              <a:t>სპეციალური</a:t>
            </a:r>
            <a:r>
              <a:rPr lang="ka-GE" sz="1600" dirty="0">
                <a:ea typeface="Calibri"/>
                <a:cs typeface="Times New Roman"/>
              </a:rPr>
              <a:t> </a:t>
            </a:r>
            <a:r>
              <a:rPr lang="ka-GE" sz="1600" dirty="0">
                <a:ea typeface="Calibri"/>
                <a:cs typeface="Sylfaen"/>
              </a:rPr>
              <a:t>საპარლამენტო</a:t>
            </a:r>
            <a:r>
              <a:rPr lang="ka-GE" sz="1600" dirty="0">
                <a:ea typeface="Calibri"/>
                <a:cs typeface="Times New Roman"/>
              </a:rPr>
              <a:t> </a:t>
            </a:r>
            <a:r>
              <a:rPr lang="ka-GE" sz="1600" dirty="0">
                <a:ea typeface="Calibri"/>
                <a:cs typeface="Sylfaen"/>
              </a:rPr>
              <a:t>სესია</a:t>
            </a:r>
            <a:r>
              <a:rPr lang="ka-GE" sz="1600" dirty="0">
                <a:ea typeface="Calibri"/>
                <a:cs typeface="Times New Roman"/>
              </a:rPr>
              <a:t> 70 </a:t>
            </a:r>
            <a:r>
              <a:rPr lang="ka-GE" sz="1600" dirty="0">
                <a:ea typeface="Calibri"/>
                <a:cs typeface="Sylfaen"/>
              </a:rPr>
              <a:t>და</a:t>
            </a:r>
            <a:r>
              <a:rPr lang="ka-GE" sz="1600" dirty="0">
                <a:ea typeface="Calibri"/>
                <a:cs typeface="Times New Roman"/>
              </a:rPr>
              <a:t> 20 </a:t>
            </a:r>
            <a:r>
              <a:rPr lang="ka-GE" sz="1600" dirty="0">
                <a:ea typeface="Calibri"/>
                <a:cs typeface="Sylfaen"/>
              </a:rPr>
              <a:t>წლის</a:t>
            </a:r>
            <a:r>
              <a:rPr lang="ka-GE" sz="1600" dirty="0">
                <a:ea typeface="Calibri"/>
                <a:cs typeface="Times New Roman"/>
              </a:rPr>
              <a:t> </a:t>
            </a:r>
            <a:r>
              <a:rPr lang="ka-GE" sz="1600" dirty="0">
                <a:ea typeface="Calibri"/>
                <a:cs typeface="Sylfaen"/>
              </a:rPr>
              <a:t>იუბილესთან</a:t>
            </a:r>
            <a:r>
              <a:rPr lang="ka-GE" sz="1600" dirty="0">
                <a:ea typeface="Calibri"/>
                <a:cs typeface="Times New Roman"/>
              </a:rPr>
              <a:t> </a:t>
            </a:r>
            <a:r>
              <a:rPr lang="ka-GE" sz="1600" dirty="0">
                <a:ea typeface="Calibri"/>
                <a:cs typeface="Sylfaen"/>
              </a:rPr>
              <a:t>დაკავშირებით</a:t>
            </a:r>
            <a:endParaRPr lang="en-US" sz="16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600" dirty="0" smtClean="0">
                <a:ea typeface="Calibri"/>
                <a:cs typeface="Times New Roman"/>
              </a:rPr>
              <a:t>70 </a:t>
            </a:r>
            <a:r>
              <a:rPr lang="ka-GE" sz="1600" dirty="0">
                <a:ea typeface="Calibri"/>
                <a:cs typeface="Sylfaen"/>
              </a:rPr>
              <a:t>და</a:t>
            </a:r>
            <a:r>
              <a:rPr lang="ka-GE" sz="1600" dirty="0">
                <a:ea typeface="Calibri"/>
                <a:cs typeface="Times New Roman"/>
              </a:rPr>
              <a:t> 20 </a:t>
            </a:r>
            <a:r>
              <a:rPr lang="ka-GE" sz="1600" dirty="0">
                <a:ea typeface="Calibri"/>
                <a:cs typeface="Sylfaen"/>
              </a:rPr>
              <a:t>წლის</a:t>
            </a:r>
            <a:r>
              <a:rPr lang="ka-GE" sz="1600" dirty="0">
                <a:ea typeface="Calibri"/>
                <a:cs typeface="Times New Roman"/>
              </a:rPr>
              <a:t> </a:t>
            </a:r>
            <a:r>
              <a:rPr lang="ka-GE" sz="1600" dirty="0" smtClean="0">
                <a:ea typeface="Calibri"/>
                <a:cs typeface="Sylfaen"/>
              </a:rPr>
              <a:t>იუბილეებთან</a:t>
            </a:r>
            <a:r>
              <a:rPr lang="ka-GE" sz="1600" dirty="0" smtClean="0">
                <a:ea typeface="Calibri"/>
                <a:cs typeface="Times New Roman"/>
              </a:rPr>
              <a:t> </a:t>
            </a:r>
            <a:r>
              <a:rPr lang="ka-GE" sz="1600" dirty="0" smtClean="0">
                <a:ea typeface="Calibri"/>
                <a:cs typeface="Sylfaen"/>
              </a:rPr>
              <a:t>დაკავშირებით საიუბილეო საფოსტო</a:t>
            </a:r>
            <a:r>
              <a:rPr lang="ka-GE" sz="1600" dirty="0" smtClean="0">
                <a:ea typeface="Calibri"/>
                <a:cs typeface="Times New Roman"/>
              </a:rPr>
              <a:t> </a:t>
            </a:r>
            <a:r>
              <a:rPr lang="ka-GE" sz="1600" dirty="0">
                <a:ea typeface="Calibri"/>
                <a:cs typeface="Sylfaen"/>
              </a:rPr>
              <a:t>მარკა</a:t>
            </a:r>
            <a:r>
              <a:rPr lang="ka-GE" sz="1600" dirty="0">
                <a:ea typeface="Calibri"/>
                <a:cs typeface="Times New Roman"/>
              </a:rPr>
              <a:t> </a:t>
            </a:r>
            <a:endParaRPr lang="ka-GE" sz="1600" dirty="0" smtClean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600" dirty="0">
                <a:ea typeface="Calibri"/>
                <a:cs typeface="Times New Roman"/>
              </a:rPr>
              <a:t>70 </a:t>
            </a:r>
            <a:r>
              <a:rPr lang="ka-GE" sz="1600" dirty="0">
                <a:ea typeface="Calibri"/>
                <a:cs typeface="Sylfaen"/>
              </a:rPr>
              <a:t>და</a:t>
            </a:r>
            <a:r>
              <a:rPr lang="ka-GE" sz="1600" dirty="0">
                <a:ea typeface="Calibri"/>
                <a:cs typeface="Times New Roman"/>
              </a:rPr>
              <a:t> 20 </a:t>
            </a:r>
            <a:r>
              <a:rPr lang="ka-GE" sz="1600" dirty="0">
                <a:ea typeface="Calibri"/>
                <a:cs typeface="Sylfaen"/>
              </a:rPr>
              <a:t>წლის</a:t>
            </a:r>
            <a:r>
              <a:rPr lang="ka-GE" sz="1600" dirty="0">
                <a:ea typeface="Calibri"/>
                <a:cs typeface="Times New Roman"/>
              </a:rPr>
              <a:t> </a:t>
            </a:r>
            <a:r>
              <a:rPr lang="ka-GE" sz="1600" dirty="0">
                <a:ea typeface="Calibri"/>
                <a:cs typeface="Sylfaen"/>
              </a:rPr>
              <a:t>იუბილეებთან</a:t>
            </a:r>
            <a:r>
              <a:rPr lang="ka-GE" sz="1600" dirty="0">
                <a:ea typeface="Calibri"/>
                <a:cs typeface="Times New Roman"/>
              </a:rPr>
              <a:t> </a:t>
            </a:r>
            <a:r>
              <a:rPr lang="ka-GE" sz="1600" dirty="0">
                <a:ea typeface="Calibri"/>
                <a:cs typeface="Sylfaen"/>
              </a:rPr>
              <a:t>დაკავშირებით </a:t>
            </a:r>
            <a:r>
              <a:rPr lang="ka-GE" sz="1600" dirty="0" smtClean="0">
                <a:ea typeface="Calibri"/>
                <a:cs typeface="Sylfaen"/>
              </a:rPr>
              <a:t>საიუბილეო მონეტა</a:t>
            </a:r>
            <a:endParaRPr lang="ka-GE" sz="16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600" dirty="0" smtClean="0">
                <a:ea typeface="Calibri"/>
                <a:cs typeface="Sylfaen"/>
              </a:rPr>
              <a:t>ფოტო</a:t>
            </a:r>
            <a:r>
              <a:rPr lang="ka-GE" sz="1600" dirty="0" smtClean="0">
                <a:ea typeface="Calibri"/>
                <a:cs typeface="Times New Roman"/>
              </a:rPr>
              <a:t> </a:t>
            </a:r>
            <a:r>
              <a:rPr lang="ka-GE" sz="1600" dirty="0" smtClean="0">
                <a:ea typeface="Calibri"/>
                <a:cs typeface="Sylfaen"/>
              </a:rPr>
              <a:t>კონკურსი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600" dirty="0" smtClean="0">
                <a:ea typeface="Calibri"/>
                <a:cs typeface="Sylfaen"/>
              </a:rPr>
              <a:t>ესეების</a:t>
            </a:r>
            <a:r>
              <a:rPr lang="ka-GE" sz="1600" dirty="0" smtClean="0">
                <a:ea typeface="Calibri"/>
                <a:cs typeface="Times New Roman"/>
              </a:rPr>
              <a:t> </a:t>
            </a:r>
            <a:r>
              <a:rPr lang="ka-GE" sz="1600" dirty="0" smtClean="0">
                <a:ea typeface="Calibri"/>
                <a:cs typeface="Sylfaen"/>
              </a:rPr>
              <a:t>კონკურსი </a:t>
            </a:r>
            <a:r>
              <a:rPr lang="en-US" sz="1600" dirty="0" smtClean="0"/>
              <a:t>“Imagining </a:t>
            </a:r>
            <a:r>
              <a:rPr lang="en-US" sz="1600" dirty="0"/>
              <a:t>the European of the future</a:t>
            </a:r>
            <a:r>
              <a:rPr lang="en-US" sz="1600" dirty="0" smtClean="0"/>
              <a:t>?”</a:t>
            </a:r>
            <a:endParaRPr lang="ka-GE" sz="16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600" dirty="0" smtClean="0">
                <a:latin typeface="Sylfaen" pitchFamily="18" charset="0"/>
              </a:rPr>
              <a:t>ქ. თბილისში ევროპის საბჭოსადმი მიძღვნილი ქვის სვეტის </a:t>
            </a:r>
            <a:r>
              <a:rPr lang="ka-GE" sz="1600" i="1" dirty="0" smtClean="0">
                <a:latin typeface="Sylfaen" pitchFamily="18" charset="0"/>
              </a:rPr>
              <a:t>(სტელა) </a:t>
            </a:r>
            <a:r>
              <a:rPr lang="ka-GE" sz="1600" dirty="0" smtClean="0">
                <a:latin typeface="Sylfaen" pitchFamily="18" charset="0"/>
              </a:rPr>
              <a:t>დადგმა.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1" y="4648200"/>
            <a:ext cx="2590800" cy="17925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5" t="15316" r="16162" b="14655"/>
          <a:stretch/>
        </p:blipFill>
        <p:spPr bwMode="auto">
          <a:xfrm>
            <a:off x="4876800" y="4648200"/>
            <a:ext cx="3875405" cy="1867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06501" y="6440761"/>
            <a:ext cx="2070099" cy="64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Book" panose="020B0503020102020204" pitchFamily="34" charset="0"/>
              <a:buNone/>
            </a:pPr>
            <a:r>
              <a:rPr lang="ka-GE" sz="1800" i="1" dirty="0" smtClean="0"/>
              <a:t>ფასი: 3 ლარი</a:t>
            </a:r>
            <a:endParaRPr lang="en-US" sz="18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6451386"/>
            <a:ext cx="2819400" cy="54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Book" panose="020B0503020102020204" pitchFamily="34" charset="0"/>
              <a:buNone/>
            </a:pPr>
            <a:r>
              <a:rPr lang="ka-GE" sz="1800" i="1" dirty="0" smtClean="0"/>
              <a:t>ფასი: მაქსიმუმ 150 ლარი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200400"/>
          </a:xfrm>
        </p:spPr>
        <p:txBody>
          <a:bodyPr/>
          <a:lstStyle/>
          <a:p>
            <a:pPr>
              <a:buNone/>
            </a:pPr>
            <a:endParaRPr lang="ka-GE" dirty="0" smtClean="0"/>
          </a:p>
          <a:p>
            <a:pPr algn="ctr">
              <a:buNone/>
            </a:pPr>
            <a:r>
              <a:rPr lang="ka-GE" dirty="0" smtClean="0">
                <a:latin typeface="Sylfaen" pitchFamily="18" charset="0"/>
              </a:rPr>
              <a:t>გმადლობთ ყურადღებისათვის!</a:t>
            </a:r>
            <a:endParaRPr lang="en-US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ka-GE" sz="3500" b="1" dirty="0" smtClean="0"/>
              <a:t>სარჩევი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924800" cy="3581400"/>
          </a:xfrm>
        </p:spPr>
        <p:txBody>
          <a:bodyPr>
            <a:noAutofit/>
          </a:bodyPr>
          <a:lstStyle/>
          <a:p>
            <a:pPr marL="347663" indent="-347663">
              <a:buFont typeface="Wingdings" pitchFamily="2" charset="2"/>
              <a:buChar char="Ø"/>
            </a:pPr>
            <a:r>
              <a:rPr lang="ka-GE" dirty="0" smtClean="0">
                <a:latin typeface="Sylfaen" pitchFamily="18" charset="0"/>
              </a:rPr>
              <a:t>ადამიანის უფლებათა საკითხებზე ევროპის საბჭოს მინისტრთა მოადგილეების შეხვედრების (</a:t>
            </a:r>
            <a:r>
              <a:rPr lang="en-US" dirty="0" smtClean="0">
                <a:latin typeface="Sylfaen" pitchFamily="18" charset="0"/>
              </a:rPr>
              <a:t>DH </a:t>
            </a:r>
            <a:r>
              <a:rPr lang="ka-GE" dirty="0" smtClean="0">
                <a:latin typeface="Sylfaen" pitchFamily="18" charset="0"/>
              </a:rPr>
              <a:t>) თავმჯდომარეობა;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ka-GE" dirty="0" smtClean="0">
                <a:latin typeface="Sylfaen" pitchFamily="18" charset="0"/>
              </a:rPr>
              <a:t>ევროპის საბჭოს მინისტრთა კომიტეტის თავმჯდომარეობა</a:t>
            </a:r>
            <a:r>
              <a:rPr lang="en-US" dirty="0" smtClean="0">
                <a:latin typeface="Sylfaen" pitchFamily="18" charset="0"/>
              </a:rPr>
              <a:t>;</a:t>
            </a:r>
            <a:endParaRPr lang="ka-GE" dirty="0" smtClean="0">
              <a:latin typeface="Sylfaen" pitchFamily="18" charset="0"/>
            </a:endParaRPr>
          </a:p>
          <a:p>
            <a:pPr marL="347663" indent="-347663">
              <a:buFont typeface="Wingdings" pitchFamily="2" charset="2"/>
              <a:buChar char="Ø"/>
            </a:pPr>
            <a:r>
              <a:rPr lang="ka-GE" dirty="0" smtClean="0">
                <a:latin typeface="Sylfaen" pitchFamily="18" charset="0"/>
              </a:rPr>
              <a:t>მომზადება თავმჯდომარეობისთვის</a:t>
            </a:r>
            <a:r>
              <a:rPr lang="en-US" dirty="0" smtClean="0">
                <a:latin typeface="Sylfaen" pitchFamily="18" charset="0"/>
              </a:rPr>
              <a:t>;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ka-GE" dirty="0" smtClean="0">
                <a:latin typeface="Sylfaen" pitchFamily="18" charset="0"/>
              </a:rPr>
              <a:t>2019-2020 წლების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ka-GE" dirty="0" smtClean="0">
                <a:latin typeface="Sylfaen" pitchFamily="18" charset="0"/>
              </a:rPr>
              <a:t>ღონისძიებები;</a:t>
            </a:r>
            <a:endParaRPr lang="en-US" dirty="0" smtClean="0">
              <a:latin typeface="Sylfaen" pitchFamily="18" charset="0"/>
            </a:endParaRPr>
          </a:p>
          <a:p>
            <a:pPr marL="347663" indent="-347663">
              <a:buFont typeface="Wingdings" pitchFamily="2" charset="2"/>
              <a:buChar char="Ø"/>
            </a:pPr>
            <a:r>
              <a:rPr lang="ka-GE" dirty="0" smtClean="0">
                <a:latin typeface="Sylfaen" pitchFamily="18" charset="0"/>
              </a:rPr>
              <a:t>მინისტერიალი.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7429" y="2057400"/>
            <a:ext cx="7336971" cy="1600200"/>
          </a:xfrm>
        </p:spPr>
        <p:txBody>
          <a:bodyPr>
            <a:noAutofit/>
          </a:bodyPr>
          <a:lstStyle/>
          <a:p>
            <a:r>
              <a:rPr lang="ka-GE" sz="3000" b="1" dirty="0" smtClean="0">
                <a:latin typeface="Sylfaen" pitchFamily="18" charset="0"/>
              </a:rPr>
              <a:t>ადამიანის უფლებათა საკითხებზე </a:t>
            </a:r>
            <a:br>
              <a:rPr lang="ka-GE" sz="3000" b="1" dirty="0" smtClean="0">
                <a:latin typeface="Sylfaen" pitchFamily="18" charset="0"/>
              </a:rPr>
            </a:br>
            <a:r>
              <a:rPr lang="ka-GE" sz="3000" b="1" dirty="0" smtClean="0">
                <a:latin typeface="Sylfaen" pitchFamily="18" charset="0"/>
              </a:rPr>
              <a:t>ევროპის საბჭოს მინისტრთა </a:t>
            </a:r>
            <a:br>
              <a:rPr lang="ka-GE" sz="3000" b="1" dirty="0" smtClean="0">
                <a:latin typeface="Sylfaen" pitchFamily="18" charset="0"/>
              </a:rPr>
            </a:br>
            <a:r>
              <a:rPr lang="ka-GE" sz="3000" b="1" dirty="0" smtClean="0">
                <a:latin typeface="Sylfaen" pitchFamily="18" charset="0"/>
              </a:rPr>
              <a:t>მოადგილეების შეხვედრების (</a:t>
            </a:r>
            <a:r>
              <a:rPr lang="en-US" sz="3000" b="1" dirty="0" smtClean="0">
                <a:latin typeface="Sylfaen" pitchFamily="18" charset="0"/>
              </a:rPr>
              <a:t>DH </a:t>
            </a:r>
            <a:r>
              <a:rPr lang="ka-GE" sz="3000" b="1" dirty="0" smtClean="0">
                <a:latin typeface="Sylfaen" pitchFamily="18" charset="0"/>
              </a:rPr>
              <a:t>) თავმჯდომარეობა</a:t>
            </a:r>
            <a:endParaRPr lang="en-US" sz="3000" b="1" dirty="0">
              <a:latin typeface="Sylfae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7429" y="3886200"/>
            <a:ext cx="7772400" cy="1676400"/>
          </a:xfrm>
        </p:spPr>
        <p:txBody>
          <a:bodyPr/>
          <a:lstStyle/>
          <a:p>
            <a:pPr>
              <a:buNone/>
            </a:pPr>
            <a:r>
              <a:rPr lang="ka-GE" sz="2800" dirty="0" smtClean="0">
                <a:latin typeface="Sylfaen" pitchFamily="18" charset="0"/>
              </a:rPr>
              <a:t>ხანგრძლივობა - 6 თვე</a:t>
            </a:r>
          </a:p>
          <a:p>
            <a:r>
              <a:rPr lang="ka-GE" dirty="0" smtClean="0">
                <a:latin typeface="Sylfaen" pitchFamily="18" charset="0"/>
              </a:rPr>
              <a:t>2019 წლის მაისი - ნოემბერი.</a:t>
            </a:r>
            <a:endParaRPr lang="en-US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010400" cy="1676400"/>
          </a:xfrm>
        </p:spPr>
        <p:txBody>
          <a:bodyPr>
            <a:noAutofit/>
          </a:bodyPr>
          <a:lstStyle/>
          <a:p>
            <a:r>
              <a:rPr lang="ka-GE" sz="3000" b="1" dirty="0" smtClean="0">
                <a:latin typeface="Sylfaen" pitchFamily="18" charset="0"/>
              </a:rPr>
              <a:t>ევროპის საბჭოს მინისტრთა კომიტეტის თავმჯდომარეობა</a:t>
            </a:r>
            <a:endParaRPr lang="en-US" sz="3000" b="1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3" y="3276600"/>
            <a:ext cx="79248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500" dirty="0" smtClean="0">
                <a:latin typeface="Sylfaen" pitchFamily="18" charset="0"/>
              </a:rPr>
              <a:t>თავმჯდომარეობის ხანგრძლივობა - 6 თვე</a:t>
            </a:r>
          </a:p>
          <a:p>
            <a:pPr marL="909638" indent="-561975">
              <a:buFont typeface="Wingdings" pitchFamily="2" charset="2"/>
              <a:buChar char="Ø"/>
            </a:pPr>
            <a:r>
              <a:rPr lang="ka-GE" sz="2500" dirty="0" smtClean="0">
                <a:latin typeface="Sylfaen" pitchFamily="18" charset="0"/>
              </a:rPr>
              <a:t>2019 წლის 27 ნოემბერი - 2020 წლის მაისი;</a:t>
            </a:r>
          </a:p>
          <a:p>
            <a:pPr marL="909638" indent="-561975">
              <a:buFont typeface="Wingdings" pitchFamily="2" charset="2"/>
              <a:buChar char="Ø"/>
            </a:pPr>
            <a:r>
              <a:rPr lang="ka-GE" sz="2500" dirty="0" smtClean="0">
                <a:latin typeface="Sylfaen" pitchFamily="18" charset="0"/>
              </a:rPr>
              <a:t>2020 წლის მაისი - 130-ე მინისტერიალი.</a:t>
            </a:r>
            <a:endParaRPr lang="en-US" sz="2500" dirty="0" smtClean="0">
              <a:latin typeface="Sylfaen" pitchFamily="18" charset="0"/>
            </a:endParaRPr>
          </a:p>
          <a:p>
            <a:pPr marL="347663" indent="0">
              <a:buNone/>
            </a:pPr>
            <a:endParaRPr lang="ka-GE" dirty="0" smtClean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162800" cy="914400"/>
          </a:xfrm>
        </p:spPr>
        <p:txBody>
          <a:bodyPr>
            <a:noAutofit/>
          </a:bodyPr>
          <a:lstStyle/>
          <a:p>
            <a:r>
              <a:rPr lang="ka-GE" sz="3000" b="1" dirty="0" smtClean="0">
                <a:latin typeface="Sylfaen" pitchFamily="18" charset="0"/>
              </a:rPr>
              <a:t>მზადება თავმჯდომარეობისთვის</a:t>
            </a:r>
            <a:endParaRPr lang="en-US" sz="3000" b="1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8001000" cy="3733800"/>
          </a:xfrm>
        </p:spPr>
        <p:txBody>
          <a:bodyPr>
            <a:normAutofit/>
          </a:bodyPr>
          <a:lstStyle/>
          <a:p>
            <a:r>
              <a:rPr lang="ka-GE" sz="2400" dirty="0" smtClean="0">
                <a:solidFill>
                  <a:schemeClr val="tx1"/>
                </a:solidFill>
                <a:latin typeface="Sylfaen" pitchFamily="18" charset="0"/>
              </a:rPr>
              <a:t>შეიქმნა უწყებათაშორისი კომისია;</a:t>
            </a:r>
            <a:endParaRPr lang="en-US" sz="2400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 smtClean="0">
                <a:solidFill>
                  <a:schemeClr val="tx1"/>
                </a:solidFill>
                <a:latin typeface="Sylfaen" pitchFamily="18" charset="0"/>
              </a:rPr>
              <a:t>(</a:t>
            </a: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შსს; იუსტიციის სამინისტრო; თავდაცვის სამინისტრო; შერიგებისა და სამოქალაქო თანასწორობის საკითხებში სახელმწიფო მინისტრის აპარატი; 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სამინისტრო; ფინანსთა სამინისტრო; განათლების, მეცნიერების, კულტურისა და სპორტის სამინისტრო; გარემოს დაცვისა და სოფლის მეურნეობის სამინისტრო;  რეგიონული განვითარებისა და ინფრასტრუქტურის სამინისტრო; საქართველოს მთავრობის ადმინისტრაცია.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მონაწილეობა ეთხოვათ - პარლამენტს, პრეზიდენტის ადმინისტრაციას, ქ. თბილისის მერიას და საკრებულოს.)</a:t>
            </a:r>
            <a:endParaRPr lang="ka-GE" sz="2400" dirty="0" smtClean="0">
              <a:solidFill>
                <a:schemeClr val="tx1"/>
              </a:solidFill>
              <a:latin typeface="Sylfaen" pitchFamily="18" charset="0"/>
            </a:endParaRPr>
          </a:p>
          <a:p>
            <a:pPr>
              <a:spcBef>
                <a:spcPts val="600"/>
              </a:spcBef>
            </a:pPr>
            <a:r>
              <a:rPr lang="ka-GE" sz="2400" dirty="0" smtClean="0">
                <a:solidFill>
                  <a:schemeClr val="tx1"/>
                </a:solidFill>
              </a:rPr>
              <a:t>შეიქმნება უწყებათაშორისი </a:t>
            </a:r>
            <a:r>
              <a:rPr lang="ka-GE" sz="2400" dirty="0">
                <a:solidFill>
                  <a:schemeClr val="tx1"/>
                </a:solidFill>
              </a:rPr>
              <a:t>სამუშაო ჯგუფი;</a:t>
            </a:r>
          </a:p>
          <a:p>
            <a:pPr>
              <a:spcBef>
                <a:spcPts val="600"/>
              </a:spcBef>
            </a:pPr>
            <a:r>
              <a:rPr lang="ka-GE" sz="2400" dirty="0" smtClean="0"/>
              <a:t>შეიქმნა საგარეო </a:t>
            </a:r>
            <a:r>
              <a:rPr lang="ka-GE" sz="2400" dirty="0"/>
              <a:t>საქმეთა სამინისტროს </a:t>
            </a:r>
            <a:r>
              <a:rPr lang="en-US" sz="2400" dirty="0" smtClean="0">
                <a:latin typeface="Sylfaen" pitchFamily="18" charset="0"/>
              </a:rPr>
              <a:t>Task Force</a:t>
            </a:r>
            <a:r>
              <a:rPr lang="ka-GE" sz="2400" dirty="0"/>
              <a:t>.</a:t>
            </a:r>
            <a:endParaRPr lang="en-US" sz="2400" dirty="0" smtClean="0">
              <a:latin typeface="Sylfae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467600" cy="533400"/>
          </a:xfrm>
        </p:spPr>
        <p:txBody>
          <a:bodyPr>
            <a:normAutofit/>
          </a:bodyPr>
          <a:lstStyle/>
          <a:p>
            <a:r>
              <a:rPr lang="ka-GE" sz="3000" b="1" dirty="0" smtClean="0"/>
              <a:t>მზადება თავმჯდომარეობისათვის</a:t>
            </a:r>
            <a:endParaRPr lang="en-US" sz="3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51612"/>
              </p:ext>
            </p:extLst>
          </p:nvPr>
        </p:nvGraphicFramePr>
        <p:xfrm>
          <a:off x="838200" y="2209801"/>
          <a:ext cx="7772400" cy="420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166"/>
                <a:gridCol w="3997234"/>
              </a:tblGrid>
              <a:tr h="57003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dirty="0" smtClean="0"/>
                        <a:t>თავმჯდომარეობის სავარაუდო პრიორიტეტები</a:t>
                      </a:r>
                      <a:endParaRPr lang="en-US" sz="1600" b="1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5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Good Governance and Citizen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კარგი მმართველობა და მოქალაქეთა ჩართულობა</a:t>
                      </a:r>
                      <a:endParaRPr lang="en-US" sz="1600" dirty="0"/>
                    </a:p>
                  </a:txBody>
                  <a:tcPr/>
                </a:tc>
              </a:tr>
              <a:tr h="450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Juvenile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/>
                        <a:t>არასრულწლოვანთა მართლმსაჯულება</a:t>
                      </a:r>
                    </a:p>
                  </a:txBody>
                  <a:tcPr/>
                </a:tc>
              </a:tr>
              <a:tr h="6900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Human Rights and Environmental Protection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/>
                        <a:t>ადამიანის უფლებები და გარემოს დაცვა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60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Interaction of Culture and Education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/>
                        <a:t>კულტურისა და განათლების პოლიტიკის ურთიერთქმედება</a:t>
                      </a:r>
                    </a:p>
                  </a:txBody>
                  <a:tcPr/>
                </a:tc>
              </a:tr>
              <a:tr h="607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</a:t>
                      </a:r>
                      <a:r>
                        <a:rPr lang="ka-GE" sz="1800" dirty="0" smtClean="0"/>
                        <a:t>-</a:t>
                      </a:r>
                      <a:r>
                        <a:rPr lang="en-US" sz="1800" dirty="0" smtClean="0"/>
                        <a:t>called Grey Zones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err="1" smtClean="0"/>
                        <a:t>ე.წ</a:t>
                      </a:r>
                      <a:r>
                        <a:rPr lang="ka-GE" sz="1600" dirty="0" smtClean="0"/>
                        <a:t> რუხი ზონები </a:t>
                      </a:r>
                    </a:p>
                  </a:txBody>
                  <a:tcPr/>
                </a:tc>
              </a:tr>
              <a:tr h="537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/>
                        <a:t>ახალგაზრდობა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795" y="1624467"/>
            <a:ext cx="7391400" cy="715962"/>
          </a:xfrm>
        </p:spPr>
        <p:txBody>
          <a:bodyPr>
            <a:noAutofit/>
          </a:bodyPr>
          <a:lstStyle/>
          <a:p>
            <a:r>
              <a:rPr lang="ka-GE" sz="3000" b="1" dirty="0" smtClean="0">
                <a:latin typeface="Sylfaen" pitchFamily="18" charset="0"/>
              </a:rPr>
              <a:t>მზადება თავმჯდომარეობისათვის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84026" cy="36576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a-GE" sz="2400" dirty="0" smtClean="0">
                <a:latin typeface="Sylfaen" pitchFamily="18" charset="0"/>
              </a:rPr>
              <a:t> ლოგო;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Sylfaen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ka-GE" sz="1600" i="1" dirty="0" smtClean="0">
                <a:latin typeface="Sylfaen" pitchFamily="18" charset="0"/>
              </a:rPr>
              <a:t>(შესათანხმებელია ჰერალდიკის</a:t>
            </a:r>
            <a:r>
              <a:rPr lang="en-US" sz="1600" i="1" dirty="0" smtClean="0">
                <a:latin typeface="Sylfaen" pitchFamily="18" charset="0"/>
              </a:rPr>
              <a:t> </a:t>
            </a:r>
            <a:r>
              <a:rPr lang="ka-GE" sz="1600" i="1" dirty="0" smtClean="0">
                <a:latin typeface="Sylfaen" pitchFamily="18" charset="0"/>
              </a:rPr>
              <a:t>სახელმწიფო</a:t>
            </a:r>
            <a:endParaRPr lang="en-US" sz="1600" i="1" dirty="0" smtClean="0">
              <a:latin typeface="Sylfaen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ka-GE" sz="1600" i="1" dirty="0" smtClean="0">
                <a:latin typeface="Sylfaen" pitchFamily="18" charset="0"/>
              </a:rPr>
              <a:t>საბჭოსთან)</a:t>
            </a:r>
            <a:endParaRPr lang="en-US" sz="1600" i="1" dirty="0" smtClean="0">
              <a:latin typeface="Sylfaen" pitchFamily="18" charset="0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dirty="0" smtClean="0">
              <a:latin typeface="Sylfaen" pitchFamily="18" charset="0"/>
            </a:endParaRPr>
          </a:p>
        </p:txBody>
      </p:sp>
      <p:sp>
        <p:nvSpPr>
          <p:cNvPr id="1026" name="AutoShape 2" descr="cyprus coe chairmanship-áá¡ á¡á£á áááá¡ á¨ááááá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39242" r="11041" b="33863"/>
          <a:stretch/>
        </p:blipFill>
        <p:spPr>
          <a:xfrm>
            <a:off x="4953000" y="2438400"/>
            <a:ext cx="4057195" cy="109945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50549" y="6112494"/>
            <a:ext cx="3276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Book" panose="020B0503020102020204" pitchFamily="34" charset="0"/>
              <a:buNone/>
            </a:pPr>
            <a:r>
              <a:rPr lang="ka-GE" sz="1800" dirty="0" smtClean="0"/>
              <a:t>ფინეთის თავმჯდომარეობა</a:t>
            </a:r>
            <a:endParaRPr lang="en-US" sz="1800" dirty="0"/>
          </a:p>
        </p:txBody>
      </p:sp>
      <p:pic>
        <p:nvPicPr>
          <p:cNvPr id="8" name="Picture 7" descr="CM-presidence-croatia2.png"/>
          <p:cNvPicPr>
            <a:picLocks noChangeAspect="1"/>
          </p:cNvPicPr>
          <p:nvPr/>
        </p:nvPicPr>
        <p:blipFill>
          <a:blip r:embed="rId3" cstate="print"/>
          <a:srcRect t="17872" r="55430" b="17871"/>
          <a:stretch>
            <a:fillRect/>
          </a:stretch>
        </p:blipFill>
        <p:spPr>
          <a:xfrm>
            <a:off x="6947246" y="4129632"/>
            <a:ext cx="1876425" cy="1524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8937" y="5808287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dirty="0" smtClean="0"/>
              <a:t>ხორვატიის თავმჯდომარეობა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8840" t="7182" b="4420"/>
          <a:stretch>
            <a:fillRect/>
          </a:stretch>
        </p:blipFill>
        <p:spPr bwMode="auto">
          <a:xfrm>
            <a:off x="4080587" y="4069232"/>
            <a:ext cx="1828800" cy="177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0" r="26470" b="27510"/>
          <a:stretch/>
        </p:blipFill>
        <p:spPr>
          <a:xfrm>
            <a:off x="1121748" y="3975824"/>
            <a:ext cx="1828801" cy="171926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77566" y="5755664"/>
            <a:ext cx="2247583" cy="838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Book" panose="020B0503020102020204" pitchFamily="34" charset="0"/>
              <a:buNone/>
            </a:pPr>
            <a:r>
              <a:rPr lang="ka-GE" sz="1800" dirty="0" smtClean="0"/>
              <a:t>საფრანგეთის</a:t>
            </a:r>
          </a:p>
          <a:p>
            <a:pPr>
              <a:buFont typeface="Franklin Gothic Book" panose="020B0503020102020204" pitchFamily="34" charset="0"/>
              <a:buNone/>
            </a:pPr>
            <a:r>
              <a:rPr lang="ka-GE" sz="1800" dirty="0" smtClean="0"/>
              <a:t>თავმჯდომარეობა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447800"/>
            <a:ext cx="6477000" cy="914400"/>
          </a:xfrm>
        </p:spPr>
        <p:txBody>
          <a:bodyPr>
            <a:normAutofit/>
          </a:bodyPr>
          <a:lstStyle/>
          <a:p>
            <a:r>
              <a:rPr lang="ka-GE" sz="3000" dirty="0" smtClean="0"/>
              <a:t>მზადება თავმჯდომარეობისათვის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95600"/>
            <a:ext cx="7200900" cy="3581400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a-GE" dirty="0"/>
              <a:t>ვიდეო რგოლის მომზადება ევროპის საბჭოსა და საქართველოს თავმჯდომარეობის შესახებ ცნობადობის გაზრდის მიზნით;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a-GE" dirty="0"/>
              <a:t> საგარეო საქმეთა სამინისტროს ვებ-გვერდის მომზადება;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a-GE" dirty="0"/>
              <a:t>ქვეყნის სახელით საჩუქრის გადაცემა.</a:t>
            </a:r>
            <a:endParaRPr lang="en-US" dirty="0">
              <a:latin typeface="Sylfae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3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4648200" cy="1158873"/>
          </a:xfrm>
        </p:spPr>
        <p:txBody>
          <a:bodyPr>
            <a:normAutofit fontScale="90000"/>
          </a:bodyPr>
          <a:lstStyle/>
          <a:p>
            <a:r>
              <a:rPr lang="ka-GE" sz="3200" dirty="0" smtClean="0"/>
              <a:t>2019 წლის ღონისძიებები </a:t>
            </a:r>
            <a:r>
              <a:rPr lang="en-US" sz="3200" dirty="0" smtClean="0"/>
              <a:t>(</a:t>
            </a:r>
            <a:r>
              <a:rPr lang="ka-GE" sz="3200" dirty="0" smtClean="0"/>
              <a:t>თავმჯდომარეობამდე)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2206"/>
              </p:ext>
            </p:extLst>
          </p:nvPr>
        </p:nvGraphicFramePr>
        <p:xfrm>
          <a:off x="609600" y="1539873"/>
          <a:ext cx="8343900" cy="526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810116"/>
                <a:gridCol w="2647584"/>
              </a:tblGrid>
              <a:tr h="499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ღონისძიებები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ადგილმდებარეობა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თარიღი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პასუხისმგებელი</a:t>
                      </a:r>
                      <a:r>
                        <a:rPr lang="ka-GE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უწყება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7610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პრემიერ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მინისტრის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ვიზიტი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სტრასბურგში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a-GE" sz="13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განხორციელდა)</a:t>
                      </a:r>
                      <a:endParaRPr lang="en-US" sz="13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სტრასბურგი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აპრილი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საგარეო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საქმეთა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პრემიერის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ადმინისტრაცია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a-GE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პარლამენტი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60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ზურაბ</a:t>
                      </a:r>
                      <a:r>
                        <a:rPr lang="ka-GE" sz="13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ჟვანიას </a:t>
                      </a:r>
                      <a:r>
                        <a:rPr lang="ka-GE" sz="13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ვარსკვლავის </a:t>
                      </a:r>
                      <a:r>
                        <a:rPr lang="ka-GE" sz="13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გახსნა </a:t>
                      </a:r>
                      <a:r>
                        <a:rPr lang="ka-GE" sz="13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(საქართველოს პრემიერ-მინისტრის სტრასბურგში ვიზიტის ფარგლებში); </a:t>
                      </a:r>
                      <a:r>
                        <a:rPr lang="ka-GE" sz="13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(განხორციელდა)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სტრასბურგი, აპრილი 2019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საგარეო საქმეთა სამინისტრო, პრემიერის ადმინისტრაცია, საქართველოს პარლამენტი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792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საგანგებოს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სესია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პარლამენტში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წლის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იუბილესთან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დაკავშირებით</a:t>
                      </a:r>
                      <a:r>
                        <a:rPr lang="en-US" sz="13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; </a:t>
                      </a:r>
                      <a:r>
                        <a:rPr lang="en-US" sz="1300" b="1" i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(</a:t>
                      </a:r>
                      <a:r>
                        <a:rPr lang="ka-GE" sz="13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განხორციელდა</a:t>
                      </a:r>
                      <a:r>
                        <a:rPr lang="en-US" sz="1300" b="1" i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)</a:t>
                      </a:r>
                      <a:endParaRPr lang="en-US" sz="13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თბილისი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აპრილი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საქართველოს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პარლამენტი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7510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საქართველოსთვის ევროპის საბჭოს 2020-2023 </a:t>
                      </a:r>
                      <a:r>
                        <a:rPr lang="ka-GE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წწ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სამოქმედო გეგმის წარდგენა;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თბილისი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ოქტომბერი (სავარაუდო პერიოდი)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საგარეო საქმეთა სამინისტრო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  <a:tr h="8952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ევროპის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საბჭოს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მსოფლიო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ფორუმის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ფარგლებში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ანსამბლ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„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აფხაზეთის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კონცერტის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გამართვა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სტრასბურგი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ნოემბერი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პოლიტიკური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სწავლების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სკოლა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საგარეო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საქმეთა</a:t>
                      </a:r>
                      <a:r>
                        <a:rPr lang="ka-GE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სამინისტრო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6" marR="62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5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760</Words>
  <Application>Microsoft Office PowerPoint</Application>
  <PresentationFormat>On-screen Show (4:3)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Sylfaen</vt:lpstr>
      <vt:lpstr>Times New Roman</vt:lpstr>
      <vt:lpstr>Wingdings</vt:lpstr>
      <vt:lpstr>Custom Design</vt:lpstr>
      <vt:lpstr>1_Custom Design</vt:lpstr>
      <vt:lpstr>Crop</vt:lpstr>
      <vt:lpstr>ევროპის საბჭოს მინისტრთა კომიტეტში საქართველოს თავმჯდომარეობა  2019-2020 წწ</vt:lpstr>
      <vt:lpstr>სარჩევი</vt:lpstr>
      <vt:lpstr>ადამიანის უფლებათა საკითხებზე  ევროპის საბჭოს მინისტრთა  მოადგილეების შეხვედრების (DH ) თავმჯდომარეობა</vt:lpstr>
      <vt:lpstr>ევროპის საბჭოს მინისტრთა კომიტეტის თავმჯდომარეობა</vt:lpstr>
      <vt:lpstr>მზადება თავმჯდომარეობისთვის</vt:lpstr>
      <vt:lpstr>მზადება თავმჯდომარეობისათვის</vt:lpstr>
      <vt:lpstr>მზადება თავმჯდომარეობისათვის</vt:lpstr>
      <vt:lpstr>მზადება თავმჯდომარეობისათვის</vt:lpstr>
      <vt:lpstr>2019 წლის ღონისძიებები (თავმჯდომარეობამდე)</vt:lpstr>
      <vt:lpstr>2019 წელი (თავმჯდომარეობის დროს)</vt:lpstr>
      <vt:lpstr>2020 წლის ღონისძიებები</vt:lpstr>
      <vt:lpstr>PowerPoint Presentation</vt:lpstr>
      <vt:lpstr>მინისტერიალი</vt:lpstr>
      <vt:lpstr>2019 წელი - საიუბილეო წელი</vt:lpstr>
      <vt:lpstr>ღონისძიებები საიუბილეო  თარიღებთან დაკავშირებით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ევროპის საბჭოს მინისტრთა კომიტეტში საქართველოს თავმჯდომარეობა  2019-2020</dc:title>
  <dc:creator>nbalavadze</dc:creator>
  <cp:lastModifiedBy>Nino Baakashvili</cp:lastModifiedBy>
  <cp:revision>195</cp:revision>
  <cp:lastPrinted>2018-12-21T10:58:41Z</cp:lastPrinted>
  <dcterms:created xsi:type="dcterms:W3CDTF">2018-06-22T08:01:01Z</dcterms:created>
  <dcterms:modified xsi:type="dcterms:W3CDTF">2019-06-20T05:09:41Z</dcterms:modified>
</cp:coreProperties>
</file>